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4"/>
  </p:notesMasterIdLst>
  <p:sldIdLst>
    <p:sldId id="258" r:id="rId6"/>
    <p:sldId id="284" r:id="rId7"/>
    <p:sldId id="276" r:id="rId8"/>
    <p:sldId id="278" r:id="rId9"/>
    <p:sldId id="280" r:id="rId10"/>
    <p:sldId id="266" r:id="rId11"/>
    <p:sldId id="321" r:id="rId12"/>
    <p:sldId id="279" r:id="rId13"/>
    <p:sldId id="256" r:id="rId14"/>
    <p:sldId id="263" r:id="rId15"/>
    <p:sldId id="264" r:id="rId16"/>
    <p:sldId id="325" r:id="rId17"/>
    <p:sldId id="322" r:id="rId18"/>
    <p:sldId id="324" r:id="rId19"/>
    <p:sldId id="320" r:id="rId20"/>
    <p:sldId id="310" r:id="rId21"/>
    <p:sldId id="315" r:id="rId22"/>
    <p:sldId id="31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424124-E4E1-40B3-B51F-015230C32C58}" type="datetimeFigureOut">
              <a:rPr lang="fa-IR" smtClean="0"/>
              <a:t>1442/04/21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49621EB-8ACD-403E-B6BE-D38486A80F5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2023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621EB-8ACD-403E-B6BE-D38486A80F5D}" type="slidenum">
              <a:rPr lang="fa-IR" smtClean="0"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1183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5B055-12C1-4004-ABAF-AD2A232103E5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1966-E6AD-41B5-9B43-A0120C9A9851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F57A-726E-4EB9-9D7F-46F9C95D3BAC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F5A27-10C4-43F8-80A4-64748B345C6B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8B828-7022-4EE7-8C45-337B19453BF2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18427-92B7-487E-9D8B-D16FD9FE89F6}" type="datetime1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F238E-8B36-4C43-9E30-941391D24BDC}" type="datetime1">
              <a:rPr lang="en-US" smtClean="0"/>
              <a:t>12/6/2020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2ECE-AE1A-4558-9C5D-FE6B01305EAD}" type="datetime1">
              <a:rPr lang="en-US" smtClean="0"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B2F9-02DE-4C80-A108-C0B2C5BA35C9}" type="datetime1">
              <a:rPr lang="en-US" smtClean="0"/>
              <a:t>12/6/2020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7D726-9FFC-4EBD-96CD-089109673D59}" type="datetime1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6E330-049A-4081-9DD2-F5AD6B57783E}" type="datetime1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48EB5-B081-401B-9F4B-8C6C8BE11E03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F54AF-AC12-4731-86B8-4095EF472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9200"/>
            <a:ext cx="8991600" cy="1676400"/>
          </a:xfrm>
        </p:spPr>
        <p:txBody>
          <a:bodyPr>
            <a:noAutofit/>
          </a:bodyPr>
          <a:lstStyle/>
          <a:p>
            <a:r>
              <a:rPr lang="fa-IR" sz="4000" dirty="0" smtClean="0">
                <a:cs typeface="B Yagut" panose="00000400000000000000" pitchFamily="2" charset="-78"/>
              </a:rPr>
              <a:t>آشنایی با مراقبت از نوزاد بلافاصله بعد از تولد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603009"/>
            <a:ext cx="8569657" cy="2362816"/>
          </a:xfrm>
        </p:spPr>
        <p:txBody>
          <a:bodyPr>
            <a:normAutofit/>
          </a:bodyPr>
          <a:lstStyle/>
          <a:p>
            <a:pPr marL="457200" lvl="1" indent="0" algn="ctr" rtl="1">
              <a:buNone/>
            </a:pPr>
            <a:r>
              <a:rPr lang="fa-IR" sz="2700" dirty="0" smtClean="0">
                <a:cs typeface="B Yagut" panose="00000400000000000000" pitchFamily="2" charset="-78"/>
              </a:rPr>
              <a:t>قسمت اول : مراقبت و ارزیابی نوزاد در مرحله دوم ، سوم وچهارم زایمان </a:t>
            </a:r>
            <a:endParaRPr lang="en-US" sz="27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61"/>
    </mc:Choice>
    <mc:Fallback xmlns="">
      <p:transition spd="slow" advTm="16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944562"/>
          </a:xfrm>
          <a:solidFill>
            <a:schemeClr val="bg1"/>
          </a:solidFill>
        </p:spPr>
        <p:txBody>
          <a:bodyPr/>
          <a:lstStyle/>
          <a:p>
            <a:pPr rtl="1"/>
            <a:r>
              <a:rPr lang="fa-IR" dirty="0" smtClean="0">
                <a:cs typeface="B Yagut" panose="00000400000000000000" pitchFamily="2" charset="-78"/>
              </a:rPr>
              <a:t>درجه بندی آپگار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915400" cy="4953000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>
                <a:cs typeface="B Yagut" panose="00000400000000000000" pitchFamily="2" charset="-78"/>
              </a:rPr>
              <a:t>درجه‌بندی آپگار روشی برای ارزیابی وضعیت عمومی و نیاز نوزاد به احیاء است.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سه </a:t>
            </a:r>
            <a:r>
              <a:rPr lang="fa-IR" sz="2500" dirty="0">
                <a:cs typeface="B Yagut" panose="00000400000000000000" pitchFamily="2" charset="-78"/>
              </a:rPr>
              <a:t>علامت تنفس، ضربان قلب و رنگ پوست از اجزای درجه‌بندی آپگار است که برای تصمیم‌گیری در مورد نیاز به ارجاع فوری نوزاد برای احیاء بکار می‌رود.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دو </a:t>
            </a:r>
            <a:r>
              <a:rPr lang="fa-IR" sz="2500" dirty="0">
                <a:cs typeface="B Yagut" panose="00000400000000000000" pitchFamily="2" charset="-78"/>
              </a:rPr>
              <a:t>جزء دیگرتون عضلانی و واکنش به تحریک وضعیت عصبی را مشخص می‌کند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به طور معمول عدد آپگار در دقیقه 1 و 5 پس از تولد اندازه‌گیری می‌شود.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اکثر </a:t>
            </a:r>
            <a:r>
              <a:rPr lang="fa-IR" sz="2500" dirty="0">
                <a:cs typeface="B Yagut" panose="00000400000000000000" pitchFamily="2" charset="-78"/>
              </a:rPr>
              <a:t>نوزادان در دقیقه اول در شرایط عالی قرار دارند که نشان دهنده آپگار با نمره 7 تا 10 می‌باشد.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72"/>
    </mc:Choice>
    <mc:Fallback xmlns="">
      <p:transition spd="slow" advTm="122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 smtClean="0"/>
              <a:t>جدول نمره بندی آپگار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3483853"/>
              </p:ext>
            </p:extLst>
          </p:nvPr>
        </p:nvGraphicFramePr>
        <p:xfrm>
          <a:off x="228600" y="1600201"/>
          <a:ext cx="8686800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23471"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>
                          <a:solidFill>
                            <a:schemeClr val="tx1"/>
                          </a:solidFill>
                        </a:rPr>
                        <a:t>امتیاز  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>
                          <a:solidFill>
                            <a:schemeClr val="tx1"/>
                          </a:solidFill>
                        </a:rPr>
                        <a:t>امتیاز  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>
                          <a:solidFill>
                            <a:schemeClr val="tx1"/>
                          </a:solidFill>
                        </a:rPr>
                        <a:t>امتیاز 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>
                          <a:solidFill>
                            <a:schemeClr val="tx1"/>
                          </a:solidFill>
                        </a:rPr>
                        <a:t>نشانه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8161"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بالای 100 بار در دقیقه </a:t>
                      </a:r>
                      <a:endParaRPr lang="en-US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زیر 100 بار در دقیقه </a:t>
                      </a:r>
                      <a:endParaRPr lang="en-US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وجود ندارد </a:t>
                      </a:r>
                      <a:endParaRPr lang="en-US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تعداد ضربان قلب </a:t>
                      </a:r>
                      <a:endParaRPr lang="en-US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9925"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خوب ، گریه کردن </a:t>
                      </a:r>
                      <a:endParaRPr lang="en-US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آرام ، نامنظم </a:t>
                      </a:r>
                      <a:endParaRPr lang="en-US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وجود ندارد </a:t>
                      </a:r>
                      <a:endParaRPr lang="en-US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تلاش تنفسی</a:t>
                      </a:r>
                      <a:endParaRPr lang="en-US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1688"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اندامها حرکت فعال </a:t>
                      </a:r>
                      <a:endParaRPr lang="en-US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اندام</a:t>
                      </a:r>
                      <a:r>
                        <a:rPr lang="fa-IR" sz="2000" baseline="0" dirty="0" smtClean="0">
                          <a:cs typeface="B Yagut" panose="00000400000000000000" pitchFamily="2" charset="-78"/>
                        </a:rPr>
                        <a:t> ها اندکی جمع </a:t>
                      </a:r>
                      <a:endParaRPr lang="en-US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شل </a:t>
                      </a:r>
                      <a:endParaRPr lang="en-US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تون عضلانی</a:t>
                      </a:r>
                      <a:endParaRPr lang="en-US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94033"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گریه شدید </a:t>
                      </a:r>
                      <a:endParaRPr lang="en-US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تغییر حالت صورت </a:t>
                      </a:r>
                      <a:endParaRPr lang="en-US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عدم پاسخ </a:t>
                      </a:r>
                      <a:endParaRPr lang="en-US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واکنش به تحریک پوستی </a:t>
                      </a:r>
                      <a:endParaRPr lang="en-US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88122"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کاملا صورتی </a:t>
                      </a:r>
                      <a:endParaRPr lang="en-US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بدن صورتی ، اندام ها آبی</a:t>
                      </a:r>
                      <a:endParaRPr lang="en-US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آبی ، رنگ پریده </a:t>
                      </a:r>
                      <a:endParaRPr lang="en-US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cs typeface="B Yagut" panose="00000400000000000000" pitchFamily="2" charset="-78"/>
                        </a:rPr>
                        <a:t>رنگ پوست </a:t>
                      </a:r>
                      <a:endParaRPr lang="en-US" sz="2000" dirty="0">
                        <a:cs typeface="B Yagut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58"/>
    </mc:Choice>
    <mc:Fallback xmlns="">
      <p:transition spd="slow" advTm="144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30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2" y="274638"/>
            <a:ext cx="8991598" cy="1143000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Yagut" panose="00000400000000000000" pitchFamily="2" charset="-78"/>
              </a:rPr>
              <a:t>مراقبت از نوزاد در مرحله سوم و چهارم  زایمان </a:t>
            </a:r>
            <a:endParaRPr lang="fa-IR" dirty="0"/>
          </a:p>
        </p:txBody>
      </p:sp>
      <p:pic>
        <p:nvPicPr>
          <p:cNvPr id="1026" name="Picture 1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5" r="29287" b="7855"/>
          <a:stretch/>
        </p:blipFill>
        <p:spPr bwMode="auto">
          <a:xfrm rot="16200000">
            <a:off x="3429001" y="-1676398"/>
            <a:ext cx="2209800" cy="876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0297" b="7769"/>
          <a:stretch/>
        </p:blipFill>
        <p:spPr bwMode="auto">
          <a:xfrm rot="16200000">
            <a:off x="3314701" y="1104901"/>
            <a:ext cx="2438400" cy="876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815"/>
    </mc:Choice>
    <mc:Fallback xmlns="">
      <p:transition spd="slow" advTm="151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>
            <a:noAutofit/>
          </a:bodyPr>
          <a:lstStyle/>
          <a:p>
            <a:r>
              <a:rPr lang="fa-IR" sz="3600" dirty="0" smtClean="0">
                <a:cs typeface="B Yagut" panose="00000400000000000000" pitchFamily="2" charset="-78"/>
              </a:rPr>
              <a:t>اقدامات لازم برای نوزاد در مرحله سوم و چهارم زایمان</a:t>
            </a:r>
            <a:endParaRPr lang="fa-IR" sz="36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09800"/>
            <a:ext cx="8991600" cy="4419600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500" b="1" dirty="0">
                <a:cs typeface="B Yagut" panose="00000400000000000000" pitchFamily="2" charset="-78"/>
              </a:rPr>
              <a:t>ارزیابی تنفس و گرم بودن نوزاد:</a:t>
            </a:r>
            <a:r>
              <a:rPr lang="fa-IR" sz="2500" dirty="0">
                <a:cs typeface="B Yagut" panose="00000400000000000000" pitchFamily="2" charset="-78"/>
              </a:rPr>
              <a:t> نوزاد را از نظر مشکلات تنفس (ناله کردن، توکشیدگی قفسه سینه، تنفس تند 60 بار در دقیقه یا بیشتر) و گرم بودن (لمس پاها از نظر گرم یا سرد بودن) کنترل کنید. 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500" dirty="0">
                <a:cs typeface="B Yagut" panose="00000400000000000000" pitchFamily="2" charset="-78"/>
              </a:rPr>
              <a:t>تنفس طبیعی بدون ناله کردن، خود به خود و راحت به تعداد 30 تا 40 بار در دقیقه است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5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56"/>
    </mc:Choice>
    <mc:Fallback xmlns="">
      <p:transition spd="slow" advTm="50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325562"/>
          </a:xfrm>
        </p:spPr>
        <p:txBody>
          <a:bodyPr>
            <a:normAutofit/>
          </a:bodyPr>
          <a:lstStyle/>
          <a:p>
            <a:r>
              <a:rPr lang="fa-IR" sz="3600" dirty="0">
                <a:cs typeface="B Yagut" panose="00000400000000000000" pitchFamily="2" charset="-78"/>
              </a:rPr>
              <a:t>اقدامات لازم برای نوزاد در مرحله سوم و چهارم زایمان</a:t>
            </a:r>
            <a:endParaRPr lang="fa-I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0"/>
            <a:ext cx="8839200" cy="3840163"/>
          </a:xfrm>
        </p:spPr>
        <p:txBody>
          <a:bodyPr/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500" b="1" dirty="0">
                <a:cs typeface="B Yagut" panose="00000400000000000000" pitchFamily="2" charset="-78"/>
              </a:rPr>
              <a:t>تمیز کردن چشم‌ها و بدن:</a:t>
            </a:r>
            <a:r>
              <a:rPr lang="fa-IR" sz="2500" dirty="0">
                <a:cs typeface="B Yagut" panose="00000400000000000000" pitchFamily="2" charset="-78"/>
              </a:rPr>
              <a:t> نوزاد را حمام نکنید و ورنیکس را بر ندارید. چشم‌ها را تمیز کنید. اگر نوزاد خونی یا مکونیومی است، با پارچه ولرم یا گرم، او را تمیز و خشک کنید.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500" b="1" dirty="0">
                <a:cs typeface="B Yagut" panose="00000400000000000000" pitchFamily="2" charset="-78"/>
              </a:rPr>
              <a:t>شروع شیردهی: </a:t>
            </a:r>
            <a:r>
              <a:rPr lang="fa-IR" sz="2500" dirty="0">
                <a:cs typeface="B Yagut" panose="00000400000000000000" pitchFamily="2" charset="-78"/>
              </a:rPr>
              <a:t>نوزاد را برای شروع اولین شیردهی به روی سینه مادر قرار دهید. بجز شیر مادر هیچ ماده غذایی (آب قند، آب) به نوزاد ندهید.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en-US" dirty="0">
              <a:cs typeface="B Yagut" panose="00000400000000000000" pitchFamily="2" charset="-78"/>
            </a:endParaRPr>
          </a:p>
          <a:p>
            <a:pPr algn="r" rtl="1"/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20"/>
    </mc:Choice>
    <mc:Fallback xmlns="">
      <p:transition spd="slow" advTm="74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anose="00000400000000000000" pitchFamily="2" charset="-78"/>
              </a:rPr>
              <a:t>خلاصه و نتیجه گیری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7988"/>
            <a:ext cx="8763000" cy="4678362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fa-IR" sz="2800" dirty="0" smtClean="0">
                <a:cs typeface="B Yagut" panose="00000400000000000000" pitchFamily="2" charset="-78"/>
              </a:rPr>
              <a:t> </a:t>
            </a:r>
            <a:r>
              <a:rPr lang="fa-IR" sz="2800" dirty="0">
                <a:cs typeface="B Yagut" panose="00000400000000000000" pitchFamily="2" charset="-78"/>
              </a:rPr>
              <a:t>نوزاد بطور طبیعی و تقریبا پس از تولد شروع به تنفس و گریه کردن می‌کند که نشان دهنده برقراری تنفس فعال است. اکثر نوزادان طبیعی ظرف چند ثانیه پس از تولد نفس می‌کشد</a:t>
            </a:r>
            <a:r>
              <a:rPr lang="fa-IR" sz="2800" dirty="0" smtClean="0">
                <a:cs typeface="B Yagut" panose="00000400000000000000" pitchFamily="2" charset="-78"/>
              </a:rPr>
              <a:t>.</a:t>
            </a:r>
          </a:p>
          <a:p>
            <a:pPr algn="r" rtl="1">
              <a:buFont typeface="Wingdings" panose="05000000000000000000" pitchFamily="2" charset="2"/>
              <a:buChar char="q"/>
            </a:pPr>
            <a:endParaRPr lang="en-US" sz="28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2800" dirty="0">
                <a:cs typeface="B Yagut" panose="00000400000000000000" pitchFamily="2" charset="-78"/>
              </a:rPr>
              <a:t>در صورتی که نوزاد ناله می‌کند، تنفس‌های نامنظم دارد، تنفسش خوب نیست یا اصلا تنفس ندارد و یا رنگ پوست نوزاد بخصوص لب‌ها </a:t>
            </a:r>
            <a:r>
              <a:rPr lang="fa-IR" sz="2800" dirty="0" smtClean="0">
                <a:cs typeface="B Yagut" panose="00000400000000000000" pitchFamily="2" charset="-78"/>
              </a:rPr>
              <a:t>و </a:t>
            </a:r>
            <a:r>
              <a:rPr lang="fa-IR" sz="2800" dirty="0">
                <a:cs typeface="B Yagut" panose="00000400000000000000" pitchFamily="2" charset="-78"/>
              </a:rPr>
              <a:t>قسمت مرکزی تنه کبود است نوزاد نیاز به احیاء دارد. احیاء نوزاد اقدامی فوری است که به وسایل و مهارت احتیاج دارد. لذا ضروری است سریعاً اقدامات اولیه زیر را در مورد نوزاد انجام و او را فورا ارجاع دهید. </a:t>
            </a:r>
            <a:endParaRPr lang="en-US" sz="28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endParaRPr lang="en-US" sz="30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3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03"/>
    </mc:Choice>
    <mc:Fallback xmlns="">
      <p:transition spd="slow" advTm="61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anose="00000400000000000000" pitchFamily="2" charset="-78"/>
              </a:rPr>
              <a:t>پرسش و تمرین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51350"/>
          </a:xfrm>
        </p:spPr>
        <p:txBody>
          <a:bodyPr>
            <a:normAutofit/>
          </a:bodyPr>
          <a:lstStyle/>
          <a:p>
            <a:pPr marL="514350" indent="-514350" algn="r" rtl="1">
              <a:buFont typeface="+mj-lt"/>
              <a:buAutoNum type="arabicParenR"/>
            </a:pPr>
            <a:r>
              <a:rPr lang="fa-IR" sz="2800" dirty="0">
                <a:cs typeface="B Yagut" panose="00000400000000000000" pitchFamily="2" charset="-78"/>
              </a:rPr>
              <a:t>در رابطه با ارزیابی نوزاد برحسب علایم آپگار توضیح دهید </a:t>
            </a:r>
            <a:r>
              <a:rPr lang="fa-IR" sz="2800" dirty="0" smtClean="0">
                <a:cs typeface="B Yagut" panose="00000400000000000000" pitchFamily="2" charset="-78"/>
              </a:rPr>
              <a:t>.</a:t>
            </a:r>
          </a:p>
          <a:p>
            <a:pPr marL="514350" indent="-514350" algn="r" rtl="1">
              <a:buFont typeface="+mj-lt"/>
              <a:buAutoNum type="arabicParenR"/>
            </a:pPr>
            <a:r>
              <a:rPr lang="fa-IR" sz="2800" dirty="0" smtClean="0">
                <a:cs typeface="B Yagut" panose="00000400000000000000" pitchFamily="2" charset="-78"/>
              </a:rPr>
              <a:t>نحوه تمیز کردن چشم ها و بدن نوزاد را توضیح دهید .</a:t>
            </a:r>
          </a:p>
          <a:p>
            <a:pPr marL="514350" indent="-514350" algn="r" rtl="1">
              <a:buFont typeface="+mj-lt"/>
              <a:buAutoNum type="arabicParenR"/>
            </a:pPr>
            <a:r>
              <a:rPr lang="fa-IR" sz="2800" dirty="0" smtClean="0">
                <a:cs typeface="B Yagut" panose="00000400000000000000" pitchFamily="2" charset="-78"/>
              </a:rPr>
              <a:t>مراقبت نوزاد را در مرحله سوم زایمان توضیح دهید. </a:t>
            </a:r>
            <a:endParaRPr lang="fa-IR" sz="2800" dirty="0">
              <a:cs typeface="B Yagut" panose="00000400000000000000" pitchFamily="2" charset="-78"/>
            </a:endParaRPr>
          </a:p>
          <a:p>
            <a:pPr marL="514350" indent="-514350" algn="r" rtl="1">
              <a:buFont typeface="+mj-lt"/>
              <a:buAutoNum type="arabicParenR"/>
            </a:pPr>
            <a:r>
              <a:rPr lang="fa-IR" sz="2800" dirty="0" smtClean="0">
                <a:cs typeface="B Yagut" panose="00000400000000000000" pitchFamily="2" charset="-78"/>
              </a:rPr>
              <a:t>نحوه بریدن و کلمپ زدن بند ناف را توضیح دهید .</a:t>
            </a:r>
          </a:p>
          <a:p>
            <a:pPr marL="514350" indent="-514350" algn="r" rtl="1">
              <a:buFont typeface="+mj-lt"/>
              <a:buAutoNum type="arabicParenR"/>
            </a:pPr>
            <a:r>
              <a:rPr lang="fa-IR" sz="2800" dirty="0" smtClean="0">
                <a:cs typeface="B Yagut" panose="00000400000000000000" pitchFamily="2" charset="-78"/>
              </a:rPr>
              <a:t>نوزادی در مرحله دوم زایمان تنفس آرام و نامنظم دارد دست و پاها کاملا شل و در تحریک پوستی انجام شده مختصری تغییر حالت صورت دارد و بدن نوزاد هم رنگ پریده میباشد نمره آپگار را محاسبه و اقدام لازم را انجام دهید.</a:t>
            </a:r>
          </a:p>
          <a:p>
            <a:pPr marL="514350" indent="-514350" algn="r" rtl="1">
              <a:buFont typeface="+mj-lt"/>
              <a:buAutoNum type="arabicParenR"/>
            </a:pPr>
            <a:endParaRPr lang="fa-IR" sz="28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fa-I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75"/>
    </mc:Choice>
    <mc:Fallback xmlns="">
      <p:transition spd="slow" advTm="49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itchFamily="2" charset="-78"/>
              </a:rPr>
              <a:t>منابع 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524000"/>
            <a:ext cx="8610600" cy="4953000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q"/>
            </a:pP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2500" dirty="0" smtClean="0">
                <a:cs typeface="B Yagut" pitchFamily="2" charset="-78"/>
              </a:rPr>
              <a:t>دفتر سلامت جمعیت ، خانواده و مدارس، اداره سلامت مادران/ کتاب مراقبت های ادغام یافته سلامت مادران ( راهنمای خدمات خارج بیمارستانی ) ویژه دانش آموخته مامایی / وزارت بهداشت ، درمان و آموزش پزشکی / 1395</a:t>
            </a:r>
          </a:p>
          <a:p>
            <a:pPr algn="r" rtl="1">
              <a:buFont typeface="Wingdings" panose="05000000000000000000" pitchFamily="2" charset="2"/>
              <a:buChar char="q"/>
            </a:pPr>
            <a:endParaRPr lang="fa-IR" sz="2500" dirty="0">
              <a:cs typeface="B Yagut" pitchFamily="2" charset="-78"/>
            </a:endParaRPr>
          </a:p>
          <a:p>
            <a:pPr marL="0" indent="0" algn="r" rtl="1">
              <a:buFont typeface="Wingdings" pitchFamily="2" charset="2"/>
              <a:buChar char="q"/>
            </a:pPr>
            <a:r>
              <a:rPr lang="fa-IR" sz="2500" dirty="0" smtClean="0">
                <a:cs typeface="B Yagut" pitchFamily="2" charset="-78"/>
              </a:rPr>
              <a:t> دفتر سلامت جمعیت ، خانواده و مدارس ، اداره سلامت مادران / کتاب آموزشهای </a:t>
            </a:r>
            <a:r>
              <a:rPr lang="fa-IR" sz="2500" dirty="0">
                <a:cs typeface="B Yagut" pitchFamily="2" charset="-78"/>
              </a:rPr>
              <a:t>دوران بارداری و آمادگی برای زایمان </a:t>
            </a:r>
            <a:r>
              <a:rPr lang="fa-IR" sz="2500" dirty="0" smtClean="0">
                <a:cs typeface="B Yagut" pitchFamily="2" charset="-78"/>
              </a:rPr>
              <a:t>/ وزارت بهداشت درمان و آموزش پزشکی /1396</a:t>
            </a:r>
            <a:endParaRPr lang="en-US" sz="2500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8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8915400" cy="1828800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لطفا نظرات و پیشنهادات خود پیرامون این بسته آموزشی را به آدرس زیر ارسال کنید</a:t>
            </a:r>
            <a:endParaRPr lang="en-US" sz="44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962400"/>
            <a:ext cx="7886700" cy="22145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 معاونت بهداشتی دانشگاه علوم پزشکی مشهد </a:t>
            </a:r>
          </a:p>
          <a:p>
            <a:pPr marL="0" indent="0" algn="ctr"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واحد آموزش بهورزی</a:t>
            </a:r>
            <a:endParaRPr lang="en-US" sz="32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6"/>
    </mc:Choice>
    <mc:Fallback xmlns="">
      <p:transition spd="slow" advTm="13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43001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/>
              <a:t>مشخصات سند</a:t>
            </a:r>
            <a:endParaRPr lang="fa-IR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4419600" cy="541019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a-IR" sz="2800" b="1" dirty="0" smtClean="0">
                <a:cs typeface="B Yagut" panose="00000400000000000000" pitchFamily="2" charset="-78"/>
              </a:rPr>
              <a:t>مشخصات مدرس</a:t>
            </a:r>
          </a:p>
          <a:p>
            <a:pPr marL="0" indent="0" algn="ctr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ctr">
              <a:buNone/>
            </a:pPr>
            <a:endParaRPr lang="fa-IR" sz="3200" dirty="0">
              <a:cs typeface="B Yagut" panose="00000400000000000000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1800" dirty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1800" dirty="0" smtClean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1800" dirty="0">
              <a:cs typeface="B Yagut" pitchFamily="2" charset="-78"/>
            </a:endParaRPr>
          </a:p>
          <a:p>
            <a:pPr>
              <a:buFont typeface="Wingdings" pitchFamily="2" charset="2"/>
              <a:buChar char="q"/>
            </a:pPr>
            <a:endParaRPr lang="fa-IR" sz="18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1800" dirty="0" smtClean="0">
                <a:cs typeface="B Yagut" pitchFamily="2" charset="-78"/>
              </a:rPr>
              <a:t> </a:t>
            </a:r>
            <a:r>
              <a:rPr lang="fa-IR" sz="1900" dirty="0" smtClean="0">
                <a:cs typeface="B Yagut" pitchFamily="2" charset="-78"/>
              </a:rPr>
              <a:t>نام ونام خانوادگی مدرس </a:t>
            </a:r>
            <a:r>
              <a:rPr lang="fa-IR" sz="1800" dirty="0" smtClean="0">
                <a:cs typeface="B Yagut" pitchFamily="2" charset="-78"/>
              </a:rPr>
              <a:t>: مریم اسحاق نیا </a:t>
            </a:r>
          </a:p>
          <a:p>
            <a:pPr algn="r" rtl="1">
              <a:buFont typeface="Wingdings" pitchFamily="2" charset="2"/>
              <a:buChar char="q"/>
            </a:pPr>
            <a:endParaRPr lang="fa-IR" sz="18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1900" dirty="0" smtClean="0">
                <a:cs typeface="B Yagut" pitchFamily="2" charset="-78"/>
              </a:rPr>
              <a:t> مدرک تحصیلی </a:t>
            </a:r>
            <a:r>
              <a:rPr lang="fa-IR" sz="1800" dirty="0" smtClean="0">
                <a:cs typeface="B Yagut" pitchFamily="2" charset="-78"/>
              </a:rPr>
              <a:t>: کارشناسی مامایی </a:t>
            </a:r>
          </a:p>
          <a:p>
            <a:pPr algn="r" rtl="1">
              <a:buFont typeface="Wingdings" pitchFamily="2" charset="2"/>
              <a:buChar char="q"/>
            </a:pPr>
            <a:endParaRPr lang="fa-IR" sz="19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1900" dirty="0" smtClean="0">
                <a:cs typeface="B Yagut" pitchFamily="2" charset="-78"/>
              </a:rPr>
              <a:t> موقعیت اشتغال سازمانی مدرس </a:t>
            </a:r>
            <a:r>
              <a:rPr lang="fa-IR" sz="1800" dirty="0" smtClean="0">
                <a:cs typeface="B Yagut" pitchFamily="2" charset="-78"/>
              </a:rPr>
              <a:t>: </a:t>
            </a:r>
            <a:r>
              <a:rPr lang="fa-IR" sz="1600" dirty="0" smtClean="0">
                <a:cs typeface="B Yagut" pitchFamily="2" charset="-78"/>
              </a:rPr>
              <a:t>مربی مرکز آموزش</a:t>
            </a:r>
            <a:r>
              <a:rPr lang="en-US" sz="1600" dirty="0" smtClean="0">
                <a:cs typeface="B Yagut" pitchFamily="2" charset="-78"/>
              </a:rPr>
              <a:t>  </a:t>
            </a:r>
            <a:r>
              <a:rPr lang="fa-IR" sz="1600" dirty="0" smtClean="0">
                <a:cs typeface="B Yagut" pitchFamily="2" charset="-78"/>
              </a:rPr>
              <a:t>بهورزی شهرستان تایباد</a:t>
            </a:r>
          </a:p>
          <a:p>
            <a:pPr algn="r" rtl="1">
              <a:buFont typeface="Wingdings" pitchFamily="2" charset="2"/>
              <a:buChar char="q"/>
            </a:pPr>
            <a:endParaRPr lang="fa-IR" sz="18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1800" dirty="0" smtClean="0">
                <a:cs typeface="B Yagut" pitchFamily="2" charset="-78"/>
              </a:rPr>
              <a:t> دانشگاه علوم پزشکی و خدمات بهداشتی درمانی مشهد</a:t>
            </a:r>
            <a:endParaRPr lang="fa-IR" sz="1800" dirty="0">
              <a:cs typeface="B Yagut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4419600" cy="525779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a-IR" sz="2800" b="1" dirty="0" smtClean="0">
                <a:cs typeface="B Yagut" panose="00000400000000000000" pitchFamily="2" charset="-78"/>
              </a:rPr>
              <a:t>مشخصات بسته آموزشی </a:t>
            </a:r>
          </a:p>
          <a:p>
            <a:pPr marL="0" indent="0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000" dirty="0" smtClean="0">
                <a:cs typeface="B Yagut" pitchFamily="2" charset="-78"/>
              </a:rPr>
              <a:t> حیطه درس : </a:t>
            </a:r>
            <a:r>
              <a:rPr lang="fa-IR" sz="1700" dirty="0" smtClean="0">
                <a:cs typeface="B Yagut" pitchFamily="2" charset="-78"/>
              </a:rPr>
              <a:t>مراقبت های ادغام یافته سلامت مادران</a:t>
            </a:r>
          </a:p>
          <a:p>
            <a:pPr algn="r" rtl="1">
              <a:buFont typeface="Wingdings" pitchFamily="2" charset="2"/>
              <a:buChar char="q"/>
            </a:pPr>
            <a:endParaRPr lang="fa-IR" sz="20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endParaRPr lang="fa-IR" sz="20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000" dirty="0" smtClean="0">
                <a:cs typeface="B Yagut" pitchFamily="2" charset="-78"/>
              </a:rPr>
              <a:t> تاریخ آخرین بازنگری : </a:t>
            </a:r>
            <a:r>
              <a:rPr lang="fa-IR" sz="1800" dirty="0" smtClean="0">
                <a:cs typeface="B Yagut" pitchFamily="2" charset="-78"/>
              </a:rPr>
              <a:t>تیر 1399</a:t>
            </a:r>
          </a:p>
          <a:p>
            <a:pPr algn="r" rtl="1">
              <a:buFont typeface="Wingdings" pitchFamily="2" charset="2"/>
              <a:buChar char="q"/>
            </a:pPr>
            <a:endParaRPr lang="fa-IR" sz="20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endParaRPr lang="fa-IR" sz="20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000" dirty="0" smtClean="0">
                <a:cs typeface="B Yagut" pitchFamily="2" charset="-78"/>
              </a:rPr>
              <a:t> نوبت تهیه : 2</a:t>
            </a:r>
          </a:p>
          <a:p>
            <a:pPr algn="r" rtl="1">
              <a:buFont typeface="Wingdings" pitchFamily="2" charset="2"/>
              <a:buChar char="q"/>
            </a:pPr>
            <a:endParaRPr lang="fa-IR" sz="20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000" dirty="0" smtClean="0">
                <a:cs typeface="B Yagut" pitchFamily="2" charset="-78"/>
              </a:rPr>
              <a:t> نام فایل : </a:t>
            </a:r>
            <a:r>
              <a:rPr lang="en-US" sz="1900" dirty="0" smtClean="0">
                <a:cs typeface="B Yagut" pitchFamily="2" charset="-78"/>
              </a:rPr>
              <a:t>MC - </a:t>
            </a:r>
            <a:r>
              <a:rPr lang="en-US" sz="1900" dirty="0" err="1" smtClean="0">
                <a:cs typeface="B Yagut" pitchFamily="2" charset="-78"/>
              </a:rPr>
              <a:t>Ashenayi</a:t>
            </a:r>
            <a:r>
              <a:rPr lang="en-US" sz="1900" dirty="0" smtClean="0">
                <a:cs typeface="B Yagut" pitchFamily="2" charset="-78"/>
              </a:rPr>
              <a:t> – </a:t>
            </a:r>
            <a:r>
              <a:rPr lang="en-US" sz="1900" dirty="0" err="1" smtClean="0">
                <a:cs typeface="B Yagut" pitchFamily="2" charset="-78"/>
              </a:rPr>
              <a:t>ba</a:t>
            </a:r>
            <a:r>
              <a:rPr lang="en-US" sz="1900" dirty="0" smtClean="0">
                <a:cs typeface="B Yagut" pitchFamily="2" charset="-78"/>
              </a:rPr>
              <a:t> </a:t>
            </a:r>
            <a:r>
              <a:rPr lang="en-US" sz="2000" dirty="0" smtClean="0">
                <a:cs typeface="B Yagut" pitchFamily="2" charset="-78"/>
              </a:rPr>
              <a:t>–</a:t>
            </a:r>
            <a:r>
              <a:rPr lang="en-US" sz="1900" dirty="0" err="1" smtClean="0">
                <a:cs typeface="B Yagut" pitchFamily="2" charset="-78"/>
              </a:rPr>
              <a:t>moraghebathaye</a:t>
            </a:r>
            <a:r>
              <a:rPr lang="en-US" sz="1900" dirty="0" smtClean="0">
                <a:cs typeface="B Yagut" pitchFamily="2" charset="-78"/>
              </a:rPr>
              <a:t> – </a:t>
            </a:r>
            <a:r>
              <a:rPr lang="en-US" sz="1900" dirty="0" err="1" smtClean="0">
                <a:cs typeface="B Yagut" pitchFamily="2" charset="-78"/>
              </a:rPr>
              <a:t>nowzad</a:t>
            </a:r>
            <a:r>
              <a:rPr lang="en-US" sz="1900" dirty="0" smtClean="0">
                <a:cs typeface="B Yagut" pitchFamily="2" charset="-78"/>
              </a:rPr>
              <a:t> – </a:t>
            </a:r>
            <a:r>
              <a:rPr lang="en-US" sz="1900" dirty="0" err="1" smtClean="0">
                <a:cs typeface="B Yagut" pitchFamily="2" charset="-78"/>
              </a:rPr>
              <a:t>belafasele</a:t>
            </a:r>
            <a:r>
              <a:rPr lang="en-US" sz="1900" dirty="0" smtClean="0">
                <a:cs typeface="B Yagut" pitchFamily="2" charset="-78"/>
              </a:rPr>
              <a:t> – </a:t>
            </a:r>
            <a:r>
              <a:rPr lang="en-US" sz="1900" dirty="0" err="1" smtClean="0">
                <a:cs typeface="B Yagut" pitchFamily="2" charset="-78"/>
              </a:rPr>
              <a:t>badaz</a:t>
            </a:r>
            <a:r>
              <a:rPr lang="en-US" sz="1900" dirty="0" smtClean="0">
                <a:cs typeface="B Yagut" pitchFamily="2" charset="-78"/>
              </a:rPr>
              <a:t> – </a:t>
            </a:r>
            <a:r>
              <a:rPr lang="en-US" sz="1900" dirty="0" err="1" smtClean="0">
                <a:cs typeface="B Yagut" pitchFamily="2" charset="-78"/>
              </a:rPr>
              <a:t>tavalod</a:t>
            </a:r>
            <a:r>
              <a:rPr lang="en-US" sz="1900" dirty="0" smtClean="0">
                <a:cs typeface="B Yagut" pitchFamily="2" charset="-78"/>
              </a:rPr>
              <a:t> - 1 -  edit 2</a:t>
            </a:r>
            <a:endParaRPr lang="fa-IR" sz="1900" dirty="0">
              <a:cs typeface="B Yagut" pitchFamily="2" charset="-78"/>
            </a:endParaRPr>
          </a:p>
        </p:txBody>
      </p:sp>
      <p:pic>
        <p:nvPicPr>
          <p:cNvPr id="1026" name="Picture 2" descr="I:\ \اسکن مدارک اسحاق نیا\مریم - Cop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2483" y="1981200"/>
            <a:ext cx="1194816" cy="1572768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85"/>
    </mc:Choice>
    <mc:Fallback xmlns="">
      <p:transition spd="slow" advTm="13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95400"/>
          </a:xfrm>
        </p:spPr>
        <p:txBody>
          <a:bodyPr>
            <a:normAutofit/>
          </a:bodyPr>
          <a:lstStyle/>
          <a:p>
            <a:r>
              <a:rPr lang="fa-IR" dirty="0" smtClean="0">
                <a:cs typeface="B Yagut" panose="00000400000000000000" pitchFamily="2" charset="-78"/>
              </a:rPr>
              <a:t>اهداف آموزشی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915400" cy="5257800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Ø"/>
            </a:pPr>
            <a:endParaRPr lang="fa-IR" sz="25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800" dirty="0">
                <a:cs typeface="B Yagut" panose="00000400000000000000" pitchFamily="2" charset="-78"/>
              </a:rPr>
              <a:t>پس از مطالعه این بخش انتظار می‌رود فراگیران بتوانند: </a:t>
            </a:r>
          </a:p>
          <a:p>
            <a:pPr algn="r" rtl="1">
              <a:buFont typeface="Wingdings" panose="05000000000000000000" pitchFamily="2" charset="2"/>
              <a:buChar char="Ø"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در </a:t>
            </a:r>
            <a:r>
              <a:rPr lang="fa-IR" sz="2500" dirty="0">
                <a:cs typeface="B Yagut" panose="00000400000000000000" pitchFamily="2" charset="-78"/>
              </a:rPr>
              <a:t>رابطه با ارزیابی نوزاد  بر حسب علایم آپگار توضیح </a:t>
            </a:r>
            <a:r>
              <a:rPr lang="fa-IR" sz="2500" dirty="0" smtClean="0">
                <a:cs typeface="B Yagut" panose="00000400000000000000" pitchFamily="2" charset="-78"/>
              </a:rPr>
              <a:t>دهند .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مراقبت از نوزاد را در مرحله دوم زایمان توضیح دهند .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نحوه صحیح بریدن و کلمپ زدن بند ناف را توضیح دهند.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مراقبت از  نوزاد را در مرحله سوم و چهارم زایمان براساس بوکلت چارت انجام دهند 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7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57"/>
    </mc:Choice>
    <mc:Fallback xmlns="">
      <p:transition spd="slow" advTm="28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r>
              <a:rPr lang="fa-IR" dirty="0" smtClean="0">
                <a:cs typeface="B Yagut" panose="00000400000000000000" pitchFamily="2" charset="-78"/>
              </a:rPr>
              <a:t>فهرست عناوین 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5181600"/>
          </a:xfrm>
        </p:spPr>
        <p:txBody>
          <a:bodyPr>
            <a:normAutofit fontScale="92500" lnSpcReduction="20000"/>
          </a:bodyPr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مشخصات نوزاد طبیعی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مراقبت از نوزاد در مرحله دوم زایمان 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اقدامات لازم برای نوزاد در مرحله دوم زایمان 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طریقه بریدن و کلمپ زدن بند ناف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نکات مورد توجه در مراقبت از نوزاد در مرحله دوم </a:t>
            </a:r>
            <a:r>
              <a:rPr lang="fa-IR" sz="2800" dirty="0" smtClean="0">
                <a:cs typeface="B Yagut" panose="00000400000000000000" pitchFamily="2" charset="-78"/>
              </a:rPr>
              <a:t>زایمان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درجه بندی آپگار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جدول درجه بندی آپگار 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مراقبت از نوزاد در مرحله سوم وچهارم </a:t>
            </a:r>
            <a:r>
              <a:rPr lang="fa-IR" sz="2800" dirty="0">
                <a:cs typeface="B Yagut" panose="00000400000000000000" pitchFamily="2" charset="-78"/>
              </a:rPr>
              <a:t>زایمان </a:t>
            </a:r>
            <a:endParaRPr lang="fa-IR" sz="28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اقدامات </a:t>
            </a:r>
            <a:r>
              <a:rPr lang="fa-IR" sz="2800" dirty="0">
                <a:cs typeface="B Yagut" panose="00000400000000000000" pitchFamily="2" charset="-78"/>
              </a:rPr>
              <a:t>لازم برای نوزاد در مرحله سوم و چهارم </a:t>
            </a:r>
            <a:r>
              <a:rPr lang="fa-IR" sz="2800" dirty="0" smtClean="0">
                <a:cs typeface="B Yagut" panose="00000400000000000000" pitchFamily="2" charset="-78"/>
              </a:rPr>
              <a:t>زایمان 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خلاصه و نتیجه گیری 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پرسش و تمرین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 منابع </a:t>
            </a:r>
          </a:p>
          <a:p>
            <a:pPr>
              <a:buFont typeface="Wingdings" panose="05000000000000000000" pitchFamily="2" charset="2"/>
              <a:buChar char="Ø"/>
            </a:pPr>
            <a:endParaRPr lang="fa-I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7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14"/>
    </mc:Choice>
    <mc:Fallback xmlns="">
      <p:transition spd="slow" advTm="42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anose="00000400000000000000" pitchFamily="2" charset="-78"/>
              </a:rPr>
              <a:t>مشخصات نوزاد طبیعی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687763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fa-IR" dirty="0" smtClean="0">
                <a:cs typeface="B Yagut" panose="00000400000000000000" pitchFamily="2" charset="-78"/>
              </a:rPr>
              <a:t> پوست نوزاد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dirty="0" smtClean="0">
                <a:cs typeface="B Yagut" panose="00000400000000000000" pitchFamily="2" charset="-78"/>
              </a:rPr>
              <a:t> ضربان قلب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dirty="0" smtClean="0">
                <a:cs typeface="B Yagut" panose="00000400000000000000" pitchFamily="2" charset="-78"/>
              </a:rPr>
              <a:t> تعداد تنفس 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dirty="0" smtClean="0">
                <a:cs typeface="B Yagut" panose="00000400000000000000" pitchFamily="2" charset="-78"/>
              </a:rPr>
              <a:t> درجه حرارت </a:t>
            </a: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0"/>
            <a:ext cx="5410200" cy="407035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7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947"/>
    </mc:Choice>
    <mc:Fallback xmlns="">
      <p:transition spd="slow" advTm="21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666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anose="00000400000000000000" pitchFamily="2" charset="-78"/>
              </a:rPr>
              <a:t>مراقبت از نوزاد در مرحله دوم زایمان 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4" name="Content Placeholder 3" descr="نوزاد مرحله دوم زایمان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2514600"/>
            <a:ext cx="9144000" cy="3733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78"/>
    </mc:Choice>
    <mc:Fallback xmlns="">
      <p:transition spd="slow" advTm="127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اقدامات لازم برای نوزاد در مرحله دوم زایمان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763000" cy="4876800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fa-IR" sz="2500" b="1" dirty="0">
                <a:cs typeface="B Yagut" panose="00000400000000000000" pitchFamily="2" charset="-78"/>
              </a:rPr>
              <a:t>تنفس نوزاد:</a:t>
            </a:r>
            <a:r>
              <a:rPr lang="fa-IR" sz="2500" dirty="0">
                <a:cs typeface="B Yagut" panose="00000400000000000000" pitchFamily="2" charset="-78"/>
              </a:rPr>
              <a:t> در حال خشک کردن نوزاد، او را از نظر تنفس خوب و بدون ناله ارزیابی کنید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b="1" dirty="0">
                <a:cs typeface="B Yagut" panose="00000400000000000000" pitchFamily="2" charset="-78"/>
              </a:rPr>
              <a:t>خشک کردن بدن نوزاد:</a:t>
            </a:r>
            <a:r>
              <a:rPr lang="fa-IR" sz="2500" dirty="0">
                <a:cs typeface="B Yagut" panose="00000400000000000000" pitchFamily="2" charset="-78"/>
              </a:rPr>
              <a:t> نوزاد را در آغوش مادر (تماس پوست به پوست) قرار دهید، با شان یا حوله از قبل گرم شده، سر و بدن را خشک کنید. شان‌های خیس را تعویض کنید و بدن نوزاد را با شان‌های خشک و گرم بپوشانید.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b="1" dirty="0">
                <a:cs typeface="B Yagut" panose="00000400000000000000" pitchFamily="2" charset="-78"/>
              </a:rPr>
              <a:t>فراهم کردن گرما:</a:t>
            </a:r>
            <a:r>
              <a:rPr lang="fa-IR" sz="2500" dirty="0">
                <a:cs typeface="B Yagut" panose="00000400000000000000" pitchFamily="2" charset="-78"/>
              </a:rPr>
              <a:t> نوزاد را در شان از پیش گرم شده و یا زیر گرم کننده تابشی قرار دهید.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b="1" dirty="0">
                <a:cs typeface="B Yagut" panose="00000400000000000000" pitchFamily="2" charset="-78"/>
              </a:rPr>
              <a:t>بریدن بند ناف:</a:t>
            </a:r>
            <a:r>
              <a:rPr lang="fa-IR" sz="2500" dirty="0">
                <a:cs typeface="B Yagut" panose="00000400000000000000" pitchFamily="2" charset="-78"/>
              </a:rPr>
              <a:t> یک دقیقه پس از خروج کامل نوزاد، بند ناف را کلامپ و قطع کنید.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1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96"/>
    </mc:Choice>
    <mc:Fallback xmlns="">
      <p:transition spd="slow" advTm="83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6963"/>
          </a:xfrm>
        </p:spPr>
        <p:txBody>
          <a:bodyPr/>
          <a:lstStyle/>
          <a:p>
            <a:r>
              <a:rPr lang="fa-IR" dirty="0" smtClean="0">
                <a:cs typeface="B Yagut" panose="00000400000000000000" pitchFamily="2" charset="-78"/>
              </a:rPr>
              <a:t>طریقه بریدن وکلمپ زدن بند ناف 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458200" cy="5029200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>
                <a:cs typeface="B Yagut" panose="00000400000000000000" pitchFamily="2" charset="-78"/>
              </a:rPr>
              <a:t>یک دقیقه پس از خروج کامل نوزاد، بند ناف را کلامپ و قطع کنید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algn="r" rtl="1">
              <a:buFont typeface="Wingdings" panose="05000000000000000000" pitchFamily="2" charset="2"/>
              <a:buChar char="Ø"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کلیپس </a:t>
            </a:r>
            <a:r>
              <a:rPr lang="fa-IR" sz="2500" dirty="0">
                <a:cs typeface="B Yagut" panose="00000400000000000000" pitchFamily="2" charset="-78"/>
              </a:rPr>
              <a:t>بندناف: بندناف را به طول 2 تا 3 سانتیمتر از سطح شکم به طور استریل کلیپس کنید.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/>
            <a:endParaRPr lang="fa-IR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" y="3276600"/>
            <a:ext cx="4692073" cy="3581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4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98"/>
    </mc:Choice>
    <mc:Fallback xmlns="">
      <p:transition spd="slow" advTm="75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4801"/>
            <a:ext cx="9144000" cy="1295399"/>
          </a:xfrm>
        </p:spPr>
        <p:txBody>
          <a:bodyPr>
            <a:noAutofit/>
          </a:bodyPr>
          <a:lstStyle/>
          <a:p>
            <a:pPr algn="r" rtl="1"/>
            <a:r>
              <a:rPr lang="fa-IR" sz="3600" dirty="0" smtClean="0">
                <a:cs typeface="B Yagut" panose="00000400000000000000" pitchFamily="2" charset="-78"/>
              </a:rPr>
              <a:t>نکات مورد توجه درمراقبت از نوزاد در مرحله دوم زایمان</a:t>
            </a:r>
            <a:endParaRPr lang="en-US" sz="36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514600"/>
            <a:ext cx="8839200" cy="3886200"/>
          </a:xfrm>
        </p:spPr>
        <p:txBody>
          <a:bodyPr>
            <a:normAutofit/>
          </a:bodyPr>
          <a:lstStyle/>
          <a:p>
            <a:pPr marL="342900" lvl="0" indent="-3429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500" dirty="0" smtClean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fa-IR" sz="2500" dirty="0">
                <a:solidFill>
                  <a:schemeClr val="tx1"/>
                </a:solidFill>
                <a:cs typeface="B Yagut" panose="00000400000000000000" pitchFamily="2" charset="-78"/>
              </a:rPr>
              <a:t>پس از خروج کامل نوزاد، هرگز او را از پاهایش آویزان نکنید</a:t>
            </a:r>
            <a:r>
              <a:rPr lang="fa-IR" sz="2500" dirty="0" smtClean="0">
                <a:solidFill>
                  <a:schemeClr val="tx1"/>
                </a:solidFill>
                <a:cs typeface="B Yagut" panose="00000400000000000000" pitchFamily="2" charset="-78"/>
              </a:rPr>
              <a:t>؛</a:t>
            </a:r>
          </a:p>
          <a:p>
            <a:pPr marL="457200" lvl="0" indent="-4572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500" dirty="0" smtClean="0">
                <a:solidFill>
                  <a:schemeClr val="tx1"/>
                </a:solidFill>
                <a:cs typeface="B Yagut" panose="00000400000000000000" pitchFamily="2" charset="-78"/>
              </a:rPr>
              <a:t>از </a:t>
            </a:r>
            <a:r>
              <a:rPr lang="fa-IR" sz="2500" dirty="0">
                <a:solidFill>
                  <a:schemeClr val="tx1"/>
                </a:solidFill>
                <a:cs typeface="B Yagut" panose="00000400000000000000" pitchFamily="2" charset="-78"/>
              </a:rPr>
              <a:t>مناسب بودن دمای اتاق (25 تا 28 درجه سانتیگراد) مطمئن شوید. </a:t>
            </a:r>
            <a:endParaRPr lang="en-US" sz="2500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marL="457200" lvl="0" indent="-4572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500" dirty="0">
                <a:solidFill>
                  <a:schemeClr val="tx1"/>
                </a:solidFill>
                <a:cs typeface="B Yagut" panose="00000400000000000000" pitchFamily="2" charset="-78"/>
              </a:rPr>
              <a:t>بعد از خروج کامل نوزاد در مرحله دوم زایمان بایستی درجه آپگار را تعیین کرد.</a:t>
            </a:r>
            <a:endParaRPr lang="en-US" sz="2500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F54AF-AC12-4731-86B8-4095EF4721D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60"/>
    </mc:Choice>
    <mc:Fallback xmlns="">
      <p:transition spd="slow" advTm="33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مشهد</_x062f__x0627__x0646__x0634__x06af__x0627__x0647_>
    <_x0646__x0648__x0639__x0020__x062d__x06cc__x0637__x0647_ xmlns="12fdc5dc-769e-4543-b10d-fbea3dac4417">مراقبت‌هاي ادغام يافته سلامت مادران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5NN7CDR5NKU2-831-1172</_dlc_DocId>
    <_dlc_DocIdUrl xmlns="1047730d-92e1-4018-9084-d932fd3a7f58">
      <Url>http://www.health.gov.ir/hnd/_layouts/DocIdRedir.aspx?ID=5NN7CDR5NKU2-831-1172</Url>
      <Description>5NN7CDR5NKU2-831-1172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0D8AF8C-2302-4A77-B0B1-F1AC3E2065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335D8B-38CA-4ECD-B86F-E2C3A3C7AAED}">
  <ds:schemaRefs>
    <ds:schemaRef ds:uri="1047730d-92e1-4018-9084-d932fd3a7f58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12fdc5dc-769e-4543-b10d-fbea3dac4417"/>
  </ds:schemaRefs>
</ds:datastoreItem>
</file>

<file path=customXml/itemProps3.xml><?xml version="1.0" encoding="utf-8"?>
<ds:datastoreItem xmlns:ds="http://schemas.openxmlformats.org/officeDocument/2006/customXml" ds:itemID="{F1C21A93-69FD-4FBB-ABCB-5F7074AF036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402EF00-264F-4284-AB44-417ECE2021D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2144</TotalTime>
  <Words>1141</Words>
  <Application>Microsoft Office PowerPoint</Application>
  <PresentationFormat>On-screen Show (4:3)</PresentationFormat>
  <Paragraphs>145</Paragraphs>
  <Slides>18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 Yagut</vt:lpstr>
      <vt:lpstr>Calibri</vt:lpstr>
      <vt:lpstr>Times New Roman</vt:lpstr>
      <vt:lpstr>Wingdings</vt:lpstr>
      <vt:lpstr>Office Theme</vt:lpstr>
      <vt:lpstr>آشنایی با مراقبت از نوزاد بلافاصله بعد از تولد</vt:lpstr>
      <vt:lpstr>مشخصات سند</vt:lpstr>
      <vt:lpstr>اهداف آموزشی</vt:lpstr>
      <vt:lpstr>فهرست عناوین </vt:lpstr>
      <vt:lpstr>مشخصات نوزاد طبیعی</vt:lpstr>
      <vt:lpstr>مراقبت از نوزاد در مرحله دوم زایمان </vt:lpstr>
      <vt:lpstr>اقدامات لازم برای نوزاد در مرحله دوم زایمان</vt:lpstr>
      <vt:lpstr>طریقه بریدن وکلمپ زدن بند ناف </vt:lpstr>
      <vt:lpstr>نکات مورد توجه درمراقبت از نوزاد در مرحله دوم زایمان</vt:lpstr>
      <vt:lpstr>درجه بندی آپگار</vt:lpstr>
      <vt:lpstr>جدول نمره بندی آپگار</vt:lpstr>
      <vt:lpstr>مراقبت از نوزاد در مرحله سوم و چهارم  زایمان </vt:lpstr>
      <vt:lpstr>اقدامات لازم برای نوزاد در مرحله سوم و چهارم زایمان</vt:lpstr>
      <vt:lpstr>اقدامات لازم برای نوزاد در مرحله سوم و چهارم زایمان</vt:lpstr>
      <vt:lpstr>خلاصه و نتیجه گیری</vt:lpstr>
      <vt:lpstr>پرسش و تمرین</vt:lpstr>
      <vt:lpstr>منابع </vt:lpstr>
      <vt:lpstr>لطفا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behvarzib1</dc:creator>
  <cp:lastModifiedBy>Sima Jalali</cp:lastModifiedBy>
  <cp:revision>203</cp:revision>
  <dcterms:created xsi:type="dcterms:W3CDTF">2020-04-19T08:26:38Z</dcterms:created>
  <dcterms:modified xsi:type="dcterms:W3CDTF">2020-12-06T08:04:39Z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a805d2a2-b263-4f2c-abf0-0fbc6301d435</vt:lpwstr>
  </property>
</Properties>
</file>